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4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2825"/>
            <a:ext cx="8229600" cy="2136775"/>
          </a:xfrm>
        </p:spPr>
        <p:txBody>
          <a:bodyPr anchor="b" anchorCtr="0">
            <a:noAutofit/>
          </a:bodyPr>
          <a:lstStyle>
            <a:lvl1pPr>
              <a:defRPr sz="5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64424"/>
            <a:ext cx="8229600" cy="1174375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9BE2-0DD6-1741-8AEF-30C360D8042B}" type="datetimeFigureOut">
              <a:rPr lang="en-US" smtClean="0"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9604A-DDD4-4BE5-9F0F-C50D317D165F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44865"/>
            <a:ext cx="8229600" cy="107164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274320"/>
            <a:ext cx="8229600" cy="2971800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9BE2-0DD6-1741-8AEF-30C360D8042B}" type="datetimeFigureOut">
              <a:rPr lang="en-US" smtClean="0"/>
              <a:t>3/11/11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A37A-CFB3-1F48-870A-15EA9D8BCDF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4329953"/>
            <a:ext cx="7924801" cy="131837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9BE2-0DD6-1741-8AEF-30C360D8042B}" type="datetimeFigureOut">
              <a:rPr lang="en-US" smtClean="0"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A37A-CFB3-1F48-870A-15EA9D8BCD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2776" y="274639"/>
            <a:ext cx="1452283" cy="537368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871447" cy="5373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9BE2-0DD6-1741-8AEF-30C360D8042B}" type="datetimeFigureOut">
              <a:rPr lang="en-US" smtClean="0"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A37A-CFB3-1F48-870A-15EA9D8BCD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9BE2-0DD6-1741-8AEF-30C360D8042B}" type="datetimeFigureOut">
              <a:rPr lang="en-US" smtClean="0"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A37A-CFB3-1F48-870A-15EA9D8BCD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8435"/>
            <a:ext cx="8229600" cy="1362075"/>
          </a:xfrm>
        </p:spPr>
        <p:txBody>
          <a:bodyPr anchor="b" anchorCtr="0">
            <a:no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430401"/>
            <a:ext cx="8229600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9BE2-0DD6-1741-8AEF-30C360D8042B}" type="datetimeFigureOut">
              <a:rPr lang="en-US" smtClean="0"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A37A-CFB3-1F48-870A-15EA9D8BCD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9BE2-0DD6-1741-8AEF-30C360D8042B}" type="datetimeFigureOut">
              <a:rPr lang="en-US" smtClean="0"/>
              <a:t>3/11/11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A37A-CFB3-1F48-870A-15EA9D8BCD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9BE2-0DD6-1741-8AEF-30C360D8042B}" type="datetimeFigureOut">
              <a:rPr lang="en-US" smtClean="0"/>
              <a:t>3/11/11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A37A-CFB3-1F48-870A-15EA9D8BCD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9BE2-0DD6-1741-8AEF-30C360D8042B}" type="datetimeFigureOut">
              <a:rPr lang="en-US" smtClean="0"/>
              <a:t>3/11/11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A37A-CFB3-1F48-870A-15EA9D8BCD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9BE2-0DD6-1741-8AEF-30C360D8042B}" type="datetimeFigureOut">
              <a:rPr lang="en-US" smtClean="0"/>
              <a:t>3/11/11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A37A-CFB3-1F48-870A-15EA9D8BCD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3840480" cy="1162050"/>
          </a:xfrm>
        </p:spPr>
        <p:txBody>
          <a:bodyPr anchor="b">
            <a:normAutofit/>
          </a:bodyPr>
          <a:lstStyle>
            <a:lvl1pPr algn="ctr">
              <a:defRPr sz="3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6320" y="273050"/>
            <a:ext cx="3840480" cy="53752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600201"/>
            <a:ext cx="3840480" cy="37338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9BE2-0DD6-1741-8AEF-30C360D8042B}" type="datetimeFigureOut">
              <a:rPr lang="en-US" smtClean="0"/>
              <a:t>3/11/11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9604A-DDD4-4BE5-9F0F-C50D317D165F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840480" cy="1161288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6320" y="274320"/>
            <a:ext cx="3840480" cy="5376672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840480" cy="373075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9BE2-0DD6-1741-8AEF-30C360D8042B}" type="datetimeFigureOut">
              <a:rPr lang="en-US" smtClean="0"/>
              <a:t>3/11/11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A37A-CFB3-1F48-870A-15EA9D8BCD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1565"/>
            <a:ext cx="8229600" cy="3877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58832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5AF9BE2-0DD6-1741-8AEF-30C360D8042B}" type="datetimeFigureOut">
              <a:rPr lang="en-US" smtClean="0"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494" y="58832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5883275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6931A37A-CFB3-1F48-870A-15EA9D8BCD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Tx/>
        <a:buBlip>
          <a:blip r:embed="rId14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00086"/>
            <a:ext cx="8229600" cy="2136775"/>
          </a:xfrm>
        </p:spPr>
        <p:txBody>
          <a:bodyPr/>
          <a:lstStyle/>
          <a:p>
            <a:r>
              <a:rPr lang="en-US" dirty="0" smtClean="0"/>
              <a:t>Who/Whom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tootsie-pop-ow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663" y="3198813"/>
            <a:ext cx="2381250" cy="26479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Who/Whom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Rule.</a:t>
            </a:r>
            <a:r>
              <a:rPr lang="en-US" dirty="0"/>
              <a:t> Use the </a:t>
            </a:r>
            <a:r>
              <a:rPr lang="en-US" i="1" dirty="0"/>
              <a:t>he/him</a:t>
            </a:r>
            <a:r>
              <a:rPr lang="en-US" dirty="0"/>
              <a:t> method to decide which word is correct.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he </a:t>
            </a:r>
            <a:r>
              <a:rPr lang="en-US" dirty="0"/>
              <a:t>= who </a:t>
            </a:r>
            <a:br>
              <a:rPr lang="en-US" dirty="0"/>
            </a:br>
            <a:r>
              <a:rPr lang="en-US" dirty="0"/>
              <a:t>him = whom  </a:t>
            </a:r>
            <a:r>
              <a:rPr lang="en-US" dirty="0" smtClean="0"/>
              <a:t> </a:t>
            </a:r>
          </a:p>
        </p:txBody>
      </p:sp>
      <p:pic>
        <p:nvPicPr>
          <p:cNvPr id="4" name="Picture 3" descr="one-horse-shy-bad-gramma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2159" y="3461616"/>
            <a:ext cx="3594641" cy="244929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Examples:</a:t>
            </a:r>
            <a:r>
              <a:rPr lang="en-US" dirty="0" smtClean="0"/>
              <a:t> </a:t>
            </a:r>
          </a:p>
          <a:p>
            <a:pPr lvl="1"/>
            <a:r>
              <a:rPr lang="en-US" b="1" i="1" dirty="0" smtClean="0"/>
              <a:t>Who</a:t>
            </a:r>
            <a:r>
              <a:rPr lang="en-US" i="1" dirty="0" smtClean="0"/>
              <a:t>/Whom wrote the letter?</a:t>
            </a:r>
          </a:p>
          <a:p>
            <a:pPr lvl="2"/>
            <a:r>
              <a:rPr lang="en-US" dirty="0" smtClean="0"/>
              <a:t>He wrote the letter. </a:t>
            </a:r>
          </a:p>
          <a:p>
            <a:pPr lvl="3"/>
            <a:r>
              <a:rPr lang="en-US" dirty="0"/>
              <a:t>Therefore, </a:t>
            </a:r>
            <a:r>
              <a:rPr lang="en-US" i="1" dirty="0"/>
              <a:t>who</a:t>
            </a:r>
            <a:r>
              <a:rPr lang="en-US" dirty="0"/>
              <a:t> is correct</a:t>
            </a:r>
            <a:r>
              <a:rPr lang="en-US" dirty="0" smtClean="0"/>
              <a:t> </a:t>
            </a:r>
          </a:p>
          <a:p>
            <a:pPr lvl="1"/>
            <a:r>
              <a:rPr lang="en-US" i="1" dirty="0"/>
              <a:t>For who/</a:t>
            </a:r>
            <a:r>
              <a:rPr lang="en-US" b="1" i="1" dirty="0"/>
              <a:t>whom</a:t>
            </a:r>
            <a:r>
              <a:rPr lang="en-US" i="1" dirty="0"/>
              <a:t> should I vote?</a:t>
            </a:r>
            <a:r>
              <a:rPr lang="en-US" dirty="0" smtClean="0"/>
              <a:t> </a:t>
            </a:r>
          </a:p>
          <a:p>
            <a:pPr lvl="2"/>
            <a:r>
              <a:rPr lang="en-US" i="1" dirty="0"/>
              <a:t>Should I vote for him?</a:t>
            </a:r>
            <a:r>
              <a:rPr lang="en-US" dirty="0" smtClean="0"/>
              <a:t> </a:t>
            </a:r>
          </a:p>
          <a:p>
            <a:pPr lvl="3"/>
            <a:r>
              <a:rPr lang="en-US" dirty="0" smtClean="0"/>
              <a:t>Therefore</a:t>
            </a:r>
            <a:r>
              <a:rPr lang="en-US" dirty="0"/>
              <a:t>, </a:t>
            </a:r>
            <a:r>
              <a:rPr lang="en-US" i="1" dirty="0"/>
              <a:t>whom</a:t>
            </a:r>
            <a:r>
              <a:rPr lang="en-US" dirty="0"/>
              <a:t> is correct. </a:t>
            </a:r>
            <a:endParaRPr lang="en-US" dirty="0" smtClean="0"/>
          </a:p>
        </p:txBody>
      </p:sp>
      <p:pic>
        <p:nvPicPr>
          <p:cNvPr id="4" name="Picture 3" descr="51rG2a9qOML._BO2,204,203,200_PIsitb-sticker-arrow-click,TopRight,35,-76_AA300_SH20_OU01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2095505"/>
            <a:ext cx="381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Who/Whom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61565"/>
            <a:ext cx="8229600" cy="3877235"/>
          </a:xfrm>
        </p:spPr>
        <p:txBody>
          <a:bodyPr>
            <a:normAutofit/>
          </a:bodyPr>
          <a:lstStyle/>
          <a:p>
            <a:r>
              <a:rPr lang="en-US" i="1" dirty="0"/>
              <a:t>We all know </a:t>
            </a:r>
            <a:r>
              <a:rPr lang="en-US" b="1" i="1" dirty="0"/>
              <a:t>who</a:t>
            </a:r>
            <a:r>
              <a:rPr lang="en-US" i="1" dirty="0"/>
              <a:t>/whom pulled that prank.</a:t>
            </a:r>
            <a:r>
              <a:rPr lang="en-US" i="1" dirty="0" smtClean="0"/>
              <a:t> </a:t>
            </a:r>
          </a:p>
          <a:p>
            <a:pPr lvl="1"/>
            <a:r>
              <a:rPr lang="en-US" dirty="0" smtClean="0"/>
              <a:t>This </a:t>
            </a:r>
            <a:r>
              <a:rPr lang="en-US" dirty="0"/>
              <a:t>sentence contains two clauses:</a:t>
            </a:r>
            <a:r>
              <a:rPr lang="en-US" dirty="0" smtClean="0"/>
              <a:t> </a:t>
            </a:r>
          </a:p>
          <a:p>
            <a:pPr lvl="2"/>
            <a:r>
              <a:rPr lang="en-US" i="1" dirty="0" smtClean="0"/>
              <a:t>We </a:t>
            </a:r>
            <a:r>
              <a:rPr lang="en-US" i="1" dirty="0"/>
              <a:t>all know</a:t>
            </a:r>
            <a:r>
              <a:rPr lang="en-US" dirty="0"/>
              <a:t> and </a:t>
            </a:r>
            <a:r>
              <a:rPr lang="en-US" i="1" dirty="0"/>
              <a:t>who/whom pulled that prank.</a:t>
            </a:r>
            <a:r>
              <a:rPr lang="en-US" dirty="0" smtClean="0"/>
              <a:t> </a:t>
            </a:r>
          </a:p>
          <a:p>
            <a:pPr lvl="2">
              <a:buNone/>
            </a:pPr>
            <a:endParaRPr lang="en-US" dirty="0" smtClean="0"/>
          </a:p>
          <a:p>
            <a:pPr lvl="2"/>
            <a:r>
              <a:rPr lang="en-US" dirty="0" smtClean="0"/>
              <a:t>We </a:t>
            </a:r>
            <a:r>
              <a:rPr lang="en-US" dirty="0"/>
              <a:t>are interested in the second clause because it contains the </a:t>
            </a:r>
            <a:r>
              <a:rPr lang="en-US" i="1" dirty="0"/>
              <a:t>who/whom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pPr lvl="2">
              <a:buNone/>
            </a:pPr>
            <a:endParaRPr lang="en-US" dirty="0" smtClean="0"/>
          </a:p>
          <a:p>
            <a:pPr lvl="2"/>
            <a:r>
              <a:rPr lang="en-US" i="1" dirty="0" smtClean="0"/>
              <a:t>He</a:t>
            </a:r>
            <a:r>
              <a:rPr lang="en-US" dirty="0" smtClean="0"/>
              <a:t> </a:t>
            </a:r>
            <a:r>
              <a:rPr lang="en-US" i="1" dirty="0"/>
              <a:t>pulled that prank</a:t>
            </a:r>
            <a:r>
              <a:rPr lang="en-US" dirty="0"/>
              <a:t>. Therefore, </a:t>
            </a:r>
            <a:r>
              <a:rPr lang="en-US" i="1" dirty="0"/>
              <a:t>who</a:t>
            </a:r>
            <a:r>
              <a:rPr lang="en-US" dirty="0"/>
              <a:t> is correct.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who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6405" y="274638"/>
            <a:ext cx="2877596" cy="215819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Who/</a:t>
            </a:r>
            <a:r>
              <a:rPr lang="en-US" dirty="0" err="1" smtClean="0"/>
              <a:t>WHom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(Are you starting to sound like a hooting owl yet?)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4" name="Picture 3" descr="owl_smil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407" y="2765813"/>
            <a:ext cx="7271709" cy="359097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We want to know on who/</a:t>
            </a:r>
            <a:r>
              <a:rPr lang="en-US" b="1" i="1" dirty="0" smtClean="0"/>
              <a:t>whom</a:t>
            </a:r>
            <a:r>
              <a:rPr lang="en-US" i="1" dirty="0" smtClean="0"/>
              <a:t> the prank was pulled. </a:t>
            </a:r>
          </a:p>
          <a:p>
            <a:endParaRPr lang="en-US" i="1" dirty="0" smtClean="0"/>
          </a:p>
          <a:p>
            <a:r>
              <a:rPr lang="en-US" dirty="0" smtClean="0"/>
              <a:t>This sentence contains two clauses: </a:t>
            </a:r>
          </a:p>
          <a:p>
            <a:pPr lvl="1"/>
            <a:r>
              <a:rPr lang="en-US" i="1" dirty="0" smtClean="0"/>
              <a:t>We want to know</a:t>
            </a:r>
            <a:r>
              <a:rPr lang="en-US" dirty="0" smtClean="0"/>
              <a:t> and </a:t>
            </a:r>
            <a:r>
              <a:rPr lang="en-US" i="1" dirty="0" smtClean="0"/>
              <a:t>the prank was pulled on who/whom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Again, we are interested in the second clause because it contains the </a:t>
            </a:r>
            <a:r>
              <a:rPr lang="en-US" i="1" dirty="0" smtClean="0"/>
              <a:t>who/whom</a:t>
            </a:r>
            <a:r>
              <a:rPr lang="en-US" dirty="0" smtClean="0"/>
              <a:t>. </a:t>
            </a:r>
          </a:p>
          <a:p>
            <a:pPr lvl="2"/>
            <a:r>
              <a:rPr lang="en-US" i="1" dirty="0" smtClean="0"/>
              <a:t>The prank was pulled on him.</a:t>
            </a:r>
            <a:r>
              <a:rPr lang="en-US" dirty="0" smtClean="0"/>
              <a:t> Therefore, </a:t>
            </a:r>
            <a:r>
              <a:rPr lang="en-US" i="1" dirty="0" smtClean="0"/>
              <a:t>whom</a:t>
            </a:r>
            <a:r>
              <a:rPr lang="en-US" dirty="0" smtClean="0"/>
              <a:t> is correct.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te">
  <a:themeElements>
    <a:clrScheme name="Forte">
      <a:dk1>
        <a:srgbClr val="FFFFFF"/>
      </a:dk1>
      <a:lt1>
        <a:srgbClr val="000000"/>
      </a:lt1>
      <a:dk2>
        <a:srgbClr val="292828"/>
      </a:dk2>
      <a:lt2>
        <a:srgbClr val="DEDEDE"/>
      </a:lt2>
      <a:accent1>
        <a:srgbClr val="C70F0C"/>
      </a:accent1>
      <a:accent2>
        <a:srgbClr val="DD6B0D"/>
      </a:accent2>
      <a:accent3>
        <a:srgbClr val="FAA700"/>
      </a:accent3>
      <a:accent4>
        <a:srgbClr val="93E50D"/>
      </a:accent4>
      <a:accent5>
        <a:srgbClr val="17C7BA"/>
      </a:accent5>
      <a:accent6>
        <a:srgbClr val="0A96E4"/>
      </a:accent6>
      <a:hlink>
        <a:srgbClr val="8F3BED"/>
      </a:hlink>
      <a:folHlink>
        <a:srgbClr val="C29EEB"/>
      </a:folHlink>
    </a:clrScheme>
    <a:fontScheme name="Forte">
      <a:majorFont>
        <a:latin typeface="Constantia"/>
        <a:ea typeface=""/>
        <a:cs typeface=""/>
        <a:font script="Jpan" typeface="ＭＳ 明朝"/>
      </a:majorFont>
      <a:minorFont>
        <a:latin typeface="Constantia"/>
        <a:ea typeface=""/>
        <a:cs typeface=""/>
        <a:font script="Jpan" typeface="ＭＳ 明朝"/>
      </a:minorFont>
    </a:fontScheme>
    <a:fmtScheme name="Fort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50000"/>
                <a:lumMod val="70000"/>
              </a:schemeClr>
            </a:gs>
            <a:gs pos="35000">
              <a:schemeClr val="phClr">
                <a:tint val="100000"/>
                <a:shade val="90000"/>
                <a:satMod val="150000"/>
                <a:lumMod val="80000"/>
              </a:schemeClr>
            </a:gs>
            <a:gs pos="100000">
              <a:schemeClr val="phClr">
                <a:tint val="100000"/>
                <a:satMod val="150000"/>
                <a:lumMod val="11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  <a:lumMod val="80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14300" sx="105000" sy="105000" algn="ctr" rotWithShape="0">
              <a:srgbClr val="5F5F5F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woPt" dir="tr">
              <a:rot lat="0" lon="0" rev="5400000"/>
            </a:lightRig>
          </a:scene3d>
          <a:sp3d>
            <a:bevelT w="12700" h="25400"/>
          </a:sp3d>
        </a:effectStyle>
        <a:effectStyle>
          <a:effectLst>
            <a:outerShdw blurRad="114300" dist="25400" sx="103000" sy="103000" algn="ctr" rotWithShape="0">
              <a:srgbClr val="4B4B4B">
                <a:alpha val="50000"/>
              </a:srgbClr>
            </a:outerShdw>
            <a:reflection blurRad="38100" stA="80000" endPos="50000" dist="38100" dir="5400000" sy="-100000" rotWithShape="0"/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>
            <a:bevelT w="127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Forte.thmx</Template>
  <TotalTime>34</TotalTime>
  <Words>205</Words>
  <Application>Microsoft Macintosh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Forte</vt:lpstr>
      <vt:lpstr>Who/Whom</vt:lpstr>
      <vt:lpstr>Who/Whom</vt:lpstr>
      <vt:lpstr>Slide 3</vt:lpstr>
      <vt:lpstr>Who/Whom</vt:lpstr>
      <vt:lpstr>Who/WHom</vt:lpstr>
      <vt:lpstr>Slide 6</vt:lpstr>
    </vt:vector>
  </TitlesOfParts>
  <Company>Township High School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Who/Whom</dc:title>
  <dc:creator>Administrator</dc:creator>
  <cp:lastModifiedBy>Administrator</cp:lastModifiedBy>
  <cp:revision>2</cp:revision>
  <dcterms:created xsi:type="dcterms:W3CDTF">2011-03-11T14:24:19Z</dcterms:created>
  <dcterms:modified xsi:type="dcterms:W3CDTF">2011-03-11T14:59:15Z</dcterms:modified>
</cp:coreProperties>
</file>